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93"/>
  </p:normalViewPr>
  <p:slideViewPr>
    <p:cSldViewPr snapToGrid="0" snapToObjects="1">
      <p:cViewPr varScale="1">
        <p:scale>
          <a:sx n="70" d="100"/>
          <a:sy n="70" d="100"/>
        </p:scale>
        <p:origin x="6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-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-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Hot-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amilo Pestana"/>
          <p:cNvSpPr txBox="1">
            <a:spLocks noGrp="1"/>
          </p:cNvSpPr>
          <p:nvPr>
            <p:ph type="body" idx="21"/>
          </p:nvPr>
        </p:nvSpPr>
        <p:spPr>
          <a:xfrm>
            <a:off x="1605176" y="10827957"/>
            <a:ext cx="3956884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619125"/>
          </a:lstStyle>
          <a:p>
            <a:r>
              <a:t>Camilo Pestana</a:t>
            </a:r>
          </a:p>
        </p:txBody>
      </p:sp>
      <p:sp>
        <p:nvSpPr>
          <p:cNvPr id="152" name="VectorDB and LLM"/>
          <p:cNvSpPr txBox="1">
            <a:spLocks noGrp="1"/>
          </p:cNvSpPr>
          <p:nvPr>
            <p:ph type="ctrTitle"/>
          </p:nvPr>
        </p:nvSpPr>
        <p:spPr>
          <a:xfrm>
            <a:off x="1206496" y="1748726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VectorDB and LLM</a:t>
            </a:r>
          </a:p>
        </p:txBody>
      </p:sp>
      <p:sp>
        <p:nvSpPr>
          <p:cNvPr id="153" name="Semantic information retrieval, long-term memory, and more"/>
          <p:cNvSpPr txBox="1">
            <a:spLocks noGrp="1"/>
          </p:cNvSpPr>
          <p:nvPr>
            <p:ph type="subTitle" sz="quarter" idx="1"/>
          </p:nvPr>
        </p:nvSpPr>
        <p:spPr>
          <a:xfrm>
            <a:off x="1513487" y="6384225"/>
            <a:ext cx="13719407" cy="18669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Semantic information retrieval, long-term memory, and more</a:t>
            </a:r>
          </a:p>
        </p:txBody>
      </p:sp>
      <p:pic>
        <p:nvPicPr>
          <p:cNvPr id="154" name="camilo_Large_Language_Models_and_Artificial_Intelligence._Machi_497eb430-a43f-45e4-9b0a-d22bd1c8a135.png" descr="camilo_Large_Language_Models_and_Artificial_Intelligence._Machi_497eb430-a43f-45e4-9b0a-d22bd1c8a135.png"/>
          <p:cNvPicPr>
            <a:picLocks noChangeAspect="1"/>
          </p:cNvPicPr>
          <p:nvPr/>
        </p:nvPicPr>
        <p:blipFill>
          <a:blip r:embed="rId2"/>
          <a:srcRect l="25543" t="570" r="25543" b="21717"/>
          <a:stretch>
            <a:fillRect/>
          </a:stretch>
        </p:blipFill>
        <p:spPr>
          <a:xfrm>
            <a:off x="15767296" y="-150"/>
            <a:ext cx="8633162" cy="1371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Image created with Midjourney:…"/>
          <p:cNvSpPr txBox="1"/>
          <p:nvPr/>
        </p:nvSpPr>
        <p:spPr>
          <a:xfrm>
            <a:off x="-1904190" y="12750699"/>
            <a:ext cx="1800904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BABABA"/>
                </a:solidFill>
              </a:defRPr>
            </a:pPr>
            <a:r>
              <a:t>Image created with Midjourney:</a:t>
            </a:r>
          </a:p>
          <a:p>
            <a:pPr>
              <a:defRPr>
                <a:solidFill>
                  <a:srgbClr val="BABABA"/>
                </a:solidFill>
              </a:defRPr>
            </a:pPr>
            <a:r>
              <a:t>“Large Language Models and Artificial Intelligence. Machines conversing with humans”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download (23).png" descr="download (2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53" y="9151450"/>
            <a:ext cx="3126091" cy="175061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Thanks"/>
          <p:cNvSpPr txBox="1">
            <a:spLocks noGrp="1"/>
          </p:cNvSpPr>
          <p:nvPr>
            <p:ph type="title"/>
          </p:nvPr>
        </p:nvSpPr>
        <p:spPr>
          <a:xfrm>
            <a:off x="10571648" y="5898664"/>
            <a:ext cx="4667426" cy="1429182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  <p:pic>
        <p:nvPicPr>
          <p:cNvPr id="272" name="Screenshot 2023-06-09 at 12.05.34 pm.png" descr="Screenshot 2023-06-09 at 12.05.3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26" y="11114710"/>
            <a:ext cx="1293345" cy="1238309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https://www.linkedin.com/in/camilopestana/"/>
          <p:cNvSpPr txBox="1"/>
          <p:nvPr/>
        </p:nvSpPr>
        <p:spPr>
          <a:xfrm>
            <a:off x="3481462" y="11298609"/>
            <a:ext cx="13114935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https://www.linkedin.com/in/camilopestana/</a:t>
            </a:r>
          </a:p>
        </p:txBody>
      </p:sp>
      <p:sp>
        <p:nvSpPr>
          <p:cNvPr id="274" name="https://github.com/elcronos/ChatDocuments"/>
          <p:cNvSpPr txBox="1"/>
          <p:nvPr/>
        </p:nvSpPr>
        <p:spPr>
          <a:xfrm>
            <a:off x="3446054" y="9591500"/>
            <a:ext cx="13338151" cy="87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r>
              <a:t>https://github.com/elcronos/ChatDocuments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What’s a Vector Databa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What’s a Vector Database?</a:t>
            </a:r>
          </a:p>
        </p:txBody>
      </p:sp>
      <p:sp>
        <p:nvSpPr>
          <p:cNvPr id="158" name="“We’re in the midst of the AI revolution. It’s upending any industry it touches, promising great innovations - but it also introduces new challenges. Efficient data processing has become more crucial than ever for applications that involve large language"/>
          <p:cNvSpPr txBox="1"/>
          <p:nvPr/>
        </p:nvSpPr>
        <p:spPr>
          <a:xfrm>
            <a:off x="857829" y="3515524"/>
            <a:ext cx="15315626" cy="7666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000">
                <a:solidFill>
                  <a:srgbClr val="000000"/>
                </a:solidFill>
              </a:defRPr>
            </a:pPr>
            <a:r>
              <a:rPr dirty="0"/>
              <a:t>“We’re in the midst of the AI revolution. It’s upending any industry it touches, promising great innovations - but it also introduces new challenges. Efficient data processing has become more crucial than ever for applications that involve </a:t>
            </a:r>
            <a:r>
              <a:rPr b="1" dirty="0"/>
              <a:t>large language models, generative AI, and semantic search</a:t>
            </a:r>
            <a:r>
              <a:rPr dirty="0"/>
              <a:t>.”</a:t>
            </a:r>
          </a:p>
          <a:p>
            <a:pPr defTabSz="457200">
              <a:defRPr sz="4000">
                <a:solidFill>
                  <a:srgbClr val="000000"/>
                </a:solidFill>
              </a:defRPr>
            </a:pPr>
            <a:endParaRPr dirty="0"/>
          </a:p>
          <a:p>
            <a:pPr defTabSz="457200">
              <a:defRPr sz="4000">
                <a:solidFill>
                  <a:srgbClr val="000000"/>
                </a:solidFill>
              </a:defRPr>
            </a:pPr>
            <a:r>
              <a:rPr dirty="0"/>
              <a:t>“All of these new applications rely on</a:t>
            </a:r>
            <a:r>
              <a:rPr lang="en-AU" dirty="0"/>
              <a:t> </a:t>
            </a:r>
            <a:r>
              <a:rPr lang="en-AU" b="1" dirty="0"/>
              <a:t>vector embeddings</a:t>
            </a:r>
            <a:r>
              <a:rPr dirty="0"/>
              <a:t>, a type of data representation that carries within it semantic information that’s critical for the AI to gain understanding and maintain a long-term memory they can draw upon when executing complex tasks.”</a:t>
            </a:r>
          </a:p>
          <a:p>
            <a:pPr algn="l" defTabSz="457200">
              <a:defRPr sz="4800">
                <a:solidFill>
                  <a:srgbClr val="000000"/>
                </a:solidFill>
              </a:defRPr>
            </a:pPr>
            <a:endParaRPr dirty="0"/>
          </a:p>
          <a:p>
            <a:pPr algn="l" defTabSz="457200">
              <a:defRPr sz="4800">
                <a:solidFill>
                  <a:srgbClr val="000000"/>
                </a:solidFill>
              </a:defRPr>
            </a:pPr>
            <a:r>
              <a:rPr dirty="0"/>
              <a:t>- Pinecone</a:t>
            </a:r>
          </a:p>
        </p:txBody>
      </p:sp>
      <p:pic>
        <p:nvPicPr>
          <p:cNvPr id="159" name="camilo_vectors_in_a_hyperspace._similarity_search_and_cosine_si_e25bfeee-334b-46a7-a034-ce2a2f943039.png" descr="camilo_vectors_in_a_hyperspace._similarity_search_and_cosine_si_e25bfeee-334b-46a7-a034-ce2a2f943039.png"/>
          <p:cNvPicPr>
            <a:picLocks noChangeAspect="1"/>
          </p:cNvPicPr>
          <p:nvPr/>
        </p:nvPicPr>
        <p:blipFill>
          <a:blip r:embed="rId2"/>
          <a:srcRect l="37555"/>
          <a:stretch>
            <a:fillRect/>
          </a:stretch>
        </p:blipFill>
        <p:spPr>
          <a:xfrm>
            <a:off x="16590029" y="-6168"/>
            <a:ext cx="8572606" cy="1372829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Image created with Midjourney: “vectors in a hyperspace. similarity search and cosine similarity”"/>
          <p:cNvSpPr txBox="1"/>
          <p:nvPr/>
        </p:nvSpPr>
        <p:spPr>
          <a:xfrm>
            <a:off x="852829" y="13011771"/>
            <a:ext cx="1321704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 created with Midjourney: “vectors in a hyperspace. similarity search and cosine similarity”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VectorDBs and Search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VectorDBs and Search Engines</a:t>
            </a:r>
          </a:p>
        </p:txBody>
      </p:sp>
      <p:pic>
        <p:nvPicPr>
          <p:cNvPr id="163" name="download (21).png" descr="download (2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1160" y="3698649"/>
            <a:ext cx="5981698" cy="2563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227103090-6624bf7d-9524-4e05-9d2c-c28d5d451481.png" descr="227103090-6624bf7d-9524-4e05-9d2c-c28d5d451481.png"/>
          <p:cNvPicPr>
            <a:picLocks noChangeAspect="1"/>
          </p:cNvPicPr>
          <p:nvPr/>
        </p:nvPicPr>
        <p:blipFill>
          <a:blip r:embed="rId3"/>
          <a:srcRect l="32478" t="20549" r="33810"/>
          <a:stretch>
            <a:fillRect/>
          </a:stretch>
        </p:blipFill>
        <p:spPr>
          <a:xfrm>
            <a:off x="2058020" y="3698649"/>
            <a:ext cx="8038036" cy="3282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d8e002f5074a908faee547fc24a48e77dec727c4.png" descr="d8e002f5074a908faee547fc24a48e77dec727c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49" y="7870726"/>
            <a:ext cx="8994395" cy="2459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download (22).png" descr="download (22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6907" y="8328373"/>
            <a:ext cx="7174760" cy="3587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How do VectorDBs work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VectorDBs work?</a:t>
            </a:r>
          </a:p>
        </p:txBody>
      </p:sp>
      <p:sp>
        <p:nvSpPr>
          <p:cNvPr id="169" name="We use the embedding model to create vector embeddings for the content we want to index.…"/>
          <p:cNvSpPr txBox="1">
            <a:spLocks noGrp="1"/>
          </p:cNvSpPr>
          <p:nvPr>
            <p:ph type="body" sz="half" idx="1"/>
          </p:nvPr>
        </p:nvSpPr>
        <p:spPr>
          <a:xfrm>
            <a:off x="1206500" y="3594674"/>
            <a:ext cx="8389462" cy="8256012"/>
          </a:xfrm>
          <a:prstGeom prst="rect">
            <a:avLst/>
          </a:prstGeom>
        </p:spPr>
        <p:txBody>
          <a:bodyPr/>
          <a:lstStyle/>
          <a:p>
            <a:pPr marL="604520" indent="-604520" defTabSz="1658070">
              <a:spcBef>
                <a:spcPts val="3000"/>
              </a:spcBef>
              <a:buSzPct val="100000"/>
              <a:buAutoNum type="arabicPeriod"/>
              <a:defRPr sz="3264"/>
            </a:pPr>
            <a:r>
              <a:t>We use the </a:t>
            </a:r>
            <a:r>
              <a:rPr b="1"/>
              <a:t>embedding model</a:t>
            </a:r>
            <a:r>
              <a:t> to create </a:t>
            </a:r>
            <a:r>
              <a:rPr b="1"/>
              <a:t>vector embeddings</a:t>
            </a:r>
            <a:r>
              <a:t> for the </a:t>
            </a:r>
            <a:r>
              <a:rPr b="1"/>
              <a:t>content</a:t>
            </a:r>
            <a:r>
              <a:t> we want to index.</a:t>
            </a:r>
          </a:p>
          <a:p>
            <a:pPr marL="604520" indent="-604520" defTabSz="1658070">
              <a:spcBef>
                <a:spcPts val="3000"/>
              </a:spcBef>
              <a:buSzPct val="100000"/>
              <a:buAutoNum type="arabicPeriod"/>
              <a:defRPr sz="3264"/>
            </a:pPr>
            <a:r>
              <a:t>The </a:t>
            </a:r>
            <a:r>
              <a:rPr b="1"/>
              <a:t>vector embedding</a:t>
            </a:r>
            <a:r>
              <a:t> is inserted into the </a:t>
            </a:r>
            <a:r>
              <a:rPr b="1"/>
              <a:t>vector database</a:t>
            </a:r>
            <a:r>
              <a:t>, with some reference to the original </a:t>
            </a:r>
            <a:r>
              <a:rPr b="1"/>
              <a:t>content</a:t>
            </a:r>
            <a:r>
              <a:t> the embedding was created from.</a:t>
            </a:r>
          </a:p>
          <a:p>
            <a:pPr marL="604520" indent="-604520" defTabSz="1658070">
              <a:spcBef>
                <a:spcPts val="3000"/>
              </a:spcBef>
              <a:buSzPct val="100000"/>
              <a:buAutoNum type="arabicPeriod"/>
              <a:defRPr sz="3264"/>
            </a:pPr>
            <a:r>
              <a:t>When the </a:t>
            </a:r>
            <a:r>
              <a:rPr b="1"/>
              <a:t>application</a:t>
            </a:r>
            <a:r>
              <a:t> issues a query, we use the same </a:t>
            </a:r>
            <a:r>
              <a:rPr b="1"/>
              <a:t>embedding model</a:t>
            </a:r>
            <a:r>
              <a:t> to create embeddings for the query, and use those embeddings to query the </a:t>
            </a:r>
            <a:r>
              <a:rPr b="1"/>
              <a:t>database</a:t>
            </a:r>
            <a:r>
              <a:t> for </a:t>
            </a:r>
            <a:r>
              <a:rPr i="1"/>
              <a:t>similar</a:t>
            </a:r>
            <a:r>
              <a:t> vector embeddings. And as mentioned before, those similar embeddings are associated with the original </a:t>
            </a:r>
            <a:r>
              <a:rPr b="1"/>
              <a:t>content</a:t>
            </a:r>
            <a:r>
              <a:t> that was used to create them</a:t>
            </a:r>
          </a:p>
        </p:txBody>
      </p:sp>
      <p:pic>
        <p:nvPicPr>
          <p:cNvPr id="170" name="Screenshot 2023-06-09 at 10.12.38 am.png" descr="Screenshot 2023-06-09 at 10.12.3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768" y="3765642"/>
            <a:ext cx="14475941" cy="618471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Image from https://www.pinecone.io/learn/vector-database"/>
          <p:cNvSpPr txBox="1"/>
          <p:nvPr/>
        </p:nvSpPr>
        <p:spPr>
          <a:xfrm>
            <a:off x="13033009" y="9992616"/>
            <a:ext cx="816346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 from https://www.pinecone.io/learn/vector-database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Vectors in Languag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Vectors in Language Models</a:t>
            </a:r>
          </a:p>
        </p:txBody>
      </p:sp>
      <p:pic>
        <p:nvPicPr>
          <p:cNvPr id="174" name="Topic-based-vector-space-model-visualization.png" descr="Topic-based-vector-space-model-visual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9" y="3433493"/>
            <a:ext cx="13643943" cy="834342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Image from https://www.researchgate.net/figure/TVSM-document-model-visualization_fig1_298215705"/>
          <p:cNvSpPr txBox="1"/>
          <p:nvPr/>
        </p:nvSpPr>
        <p:spPr>
          <a:xfrm>
            <a:off x="5798971" y="12824743"/>
            <a:ext cx="1413174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 from https://www.researchgate.net/figure/TVSM-document-model-visualization_fig1_298215705</a:t>
            </a:r>
          </a:p>
        </p:txBody>
      </p:sp>
      <p:pic>
        <p:nvPicPr>
          <p:cNvPr id="176" name="TVSM-document-model-visualization.png" descr="TVSM-document-model-visualiz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1873" y="5612297"/>
            <a:ext cx="7658101" cy="281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imilarity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Similarity Metrics</a:t>
            </a:r>
          </a:p>
        </p:txBody>
      </p:sp>
      <p:sp>
        <p:nvSpPr>
          <p:cNvPr id="179" name="Cosine Similarity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Cosine Similarity</a:t>
            </a:r>
          </a:p>
        </p:txBody>
      </p:sp>
      <p:pic>
        <p:nvPicPr>
          <p:cNvPr id="180" name="cosine-similarity-vectors.original.jpg" descr="cosine-similarity-vectors.origin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19" y="4850193"/>
            <a:ext cx="21213033" cy="5336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download (20).png" descr="download (20).png"/>
          <p:cNvPicPr>
            <a:picLocks noChangeAspect="1"/>
          </p:cNvPicPr>
          <p:nvPr/>
        </p:nvPicPr>
        <p:blipFill>
          <a:blip r:embed="rId2"/>
          <a:srcRect l="21881" t="18219" r="21881" b="18219"/>
          <a:stretch>
            <a:fillRect/>
          </a:stretch>
        </p:blipFill>
        <p:spPr>
          <a:xfrm>
            <a:off x="9204363" y="3584073"/>
            <a:ext cx="925431" cy="104598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Uses Case: Document(s) Query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Use Case: Document(s) Querying</a:t>
            </a:r>
          </a:p>
        </p:txBody>
      </p:sp>
      <p:pic>
        <p:nvPicPr>
          <p:cNvPr id="184" name="PDF_file_icon.svg.png" descr="PDF_file_icon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11" y="4699597"/>
            <a:ext cx="1485790" cy="182468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Extract Text"/>
          <p:cNvSpPr txBox="1"/>
          <p:nvPr/>
        </p:nvSpPr>
        <p:spPr>
          <a:xfrm>
            <a:off x="2813192" y="5246884"/>
            <a:ext cx="172273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Extract Text</a:t>
            </a:r>
          </a:p>
        </p:txBody>
      </p:sp>
      <p:sp>
        <p:nvSpPr>
          <p:cNvPr id="186" name="Line"/>
          <p:cNvSpPr/>
          <p:nvPr/>
        </p:nvSpPr>
        <p:spPr>
          <a:xfrm>
            <a:off x="2931663" y="5916035"/>
            <a:ext cx="148579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7" name="Splitting"/>
          <p:cNvSpPr/>
          <p:nvPr/>
        </p:nvSpPr>
        <p:spPr>
          <a:xfrm>
            <a:off x="4728620" y="4895358"/>
            <a:ext cx="2962278" cy="14331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Splitting</a:t>
            </a:r>
          </a:p>
        </p:txBody>
      </p:sp>
      <p:sp>
        <p:nvSpPr>
          <p:cNvPr id="188" name="Line"/>
          <p:cNvSpPr/>
          <p:nvPr/>
        </p:nvSpPr>
        <p:spPr>
          <a:xfrm flipV="1">
            <a:off x="7889971" y="4424316"/>
            <a:ext cx="1121600" cy="7393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9" name="Line"/>
          <p:cNvSpPr/>
          <p:nvPr/>
        </p:nvSpPr>
        <p:spPr>
          <a:xfrm>
            <a:off x="7882886" y="5611939"/>
            <a:ext cx="112878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Line"/>
          <p:cNvSpPr/>
          <p:nvPr/>
        </p:nvSpPr>
        <p:spPr>
          <a:xfrm>
            <a:off x="7882925" y="6061332"/>
            <a:ext cx="1135180" cy="5787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1" name="download (20).png" descr="download (20).png"/>
          <p:cNvPicPr>
            <a:picLocks noChangeAspect="1"/>
          </p:cNvPicPr>
          <p:nvPr/>
        </p:nvPicPr>
        <p:blipFill>
          <a:blip r:embed="rId2"/>
          <a:srcRect l="21881" t="18219" r="21881" b="18219"/>
          <a:stretch>
            <a:fillRect/>
          </a:stretch>
        </p:blipFill>
        <p:spPr>
          <a:xfrm>
            <a:off x="9204363" y="4775023"/>
            <a:ext cx="925431" cy="1045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ownload (20).png" descr="download (20).png"/>
          <p:cNvPicPr>
            <a:picLocks noChangeAspect="1"/>
          </p:cNvPicPr>
          <p:nvPr/>
        </p:nvPicPr>
        <p:blipFill>
          <a:blip r:embed="rId2"/>
          <a:srcRect l="21881" t="18219" r="21881" b="18219"/>
          <a:stretch>
            <a:fillRect/>
          </a:stretch>
        </p:blipFill>
        <p:spPr>
          <a:xfrm>
            <a:off x="9204363" y="6164672"/>
            <a:ext cx="925431" cy="104598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Text Chunks"/>
          <p:cNvSpPr txBox="1"/>
          <p:nvPr/>
        </p:nvSpPr>
        <p:spPr>
          <a:xfrm>
            <a:off x="8768721" y="2977920"/>
            <a:ext cx="179679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 Chunks</a:t>
            </a:r>
          </a:p>
        </p:txBody>
      </p:sp>
      <p:sp>
        <p:nvSpPr>
          <p:cNvPr id="194" name="Embeddings"/>
          <p:cNvSpPr/>
          <p:nvPr/>
        </p:nvSpPr>
        <p:spPr>
          <a:xfrm>
            <a:off x="11162090" y="4760985"/>
            <a:ext cx="2962279" cy="14331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Embeddings</a:t>
            </a:r>
          </a:p>
        </p:txBody>
      </p:sp>
      <p:sp>
        <p:nvSpPr>
          <p:cNvPr id="195" name="Line"/>
          <p:cNvSpPr/>
          <p:nvPr/>
        </p:nvSpPr>
        <p:spPr>
          <a:xfrm>
            <a:off x="10329658" y="4323455"/>
            <a:ext cx="542889" cy="3081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6" name="Line"/>
          <p:cNvSpPr/>
          <p:nvPr/>
        </p:nvSpPr>
        <p:spPr>
          <a:xfrm flipV="1">
            <a:off x="10328937" y="5506818"/>
            <a:ext cx="6351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7" name="Line"/>
          <p:cNvSpPr/>
          <p:nvPr/>
        </p:nvSpPr>
        <p:spPr>
          <a:xfrm flipV="1">
            <a:off x="10328682" y="6167220"/>
            <a:ext cx="640616" cy="3444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198" name="camilo_embedding_vector_database_flat_icon_666ae8e6-10bf-4be0-93c7-85d3670792ef.png" descr="camilo_embedding_vector_database_flat_icon_666ae8e6-10bf-4be0-93c7-85d3670792e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259" y="4240601"/>
            <a:ext cx="2190645" cy="2190644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Vector Database"/>
          <p:cNvSpPr txBox="1"/>
          <p:nvPr/>
        </p:nvSpPr>
        <p:spPr>
          <a:xfrm>
            <a:off x="15241590" y="2977920"/>
            <a:ext cx="236677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 Database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11374783" y="6453960"/>
            <a:ext cx="1211520" cy="1831849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1" name="Query"/>
          <p:cNvSpPr txBox="1"/>
          <p:nvPr/>
        </p:nvSpPr>
        <p:spPr>
          <a:xfrm>
            <a:off x="12176732" y="7142704"/>
            <a:ext cx="93299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Query</a:t>
            </a:r>
          </a:p>
        </p:txBody>
      </p:sp>
      <p:sp>
        <p:nvSpPr>
          <p:cNvPr id="202" name="Line"/>
          <p:cNvSpPr/>
          <p:nvPr/>
        </p:nvSpPr>
        <p:spPr>
          <a:xfrm>
            <a:off x="14498334" y="5978914"/>
            <a:ext cx="635155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3" name="Search"/>
          <p:cNvSpPr txBox="1"/>
          <p:nvPr/>
        </p:nvSpPr>
        <p:spPr>
          <a:xfrm>
            <a:off x="14350351" y="6114348"/>
            <a:ext cx="10683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Search</a:t>
            </a:r>
          </a:p>
        </p:txBody>
      </p:sp>
      <p:sp>
        <p:nvSpPr>
          <p:cNvPr id="204" name="Insert"/>
          <p:cNvSpPr txBox="1"/>
          <p:nvPr/>
        </p:nvSpPr>
        <p:spPr>
          <a:xfrm>
            <a:off x="14370163" y="4241321"/>
            <a:ext cx="87630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Insert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14536433" y="5162270"/>
            <a:ext cx="6351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6" name="Line"/>
          <p:cNvSpPr/>
          <p:nvPr/>
        </p:nvSpPr>
        <p:spPr>
          <a:xfrm>
            <a:off x="16587581" y="6473566"/>
            <a:ext cx="1" cy="71667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07" name="download (20).png" descr="download (20).png"/>
          <p:cNvPicPr>
            <a:picLocks noChangeAspect="1"/>
          </p:cNvPicPr>
          <p:nvPr/>
        </p:nvPicPr>
        <p:blipFill>
          <a:blip r:embed="rId2"/>
          <a:srcRect l="21881" t="18219" r="21881" b="18219"/>
          <a:stretch>
            <a:fillRect/>
          </a:stretch>
        </p:blipFill>
        <p:spPr>
          <a:xfrm>
            <a:off x="16124825" y="7424862"/>
            <a:ext cx="925431" cy="1045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download (20).png" descr="download (20).png"/>
          <p:cNvPicPr>
            <a:picLocks noChangeAspect="1"/>
          </p:cNvPicPr>
          <p:nvPr/>
        </p:nvPicPr>
        <p:blipFill>
          <a:blip r:embed="rId2"/>
          <a:srcRect l="21881" t="18219" r="21881" b="18219"/>
          <a:stretch>
            <a:fillRect/>
          </a:stretch>
        </p:blipFill>
        <p:spPr>
          <a:xfrm>
            <a:off x="16579226" y="7232560"/>
            <a:ext cx="925432" cy="104598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Relevant chunks"/>
          <p:cNvSpPr txBox="1"/>
          <p:nvPr/>
        </p:nvSpPr>
        <p:spPr>
          <a:xfrm>
            <a:off x="16983062" y="6728873"/>
            <a:ext cx="236707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Relevant chunks</a:t>
            </a:r>
          </a:p>
        </p:txBody>
      </p:sp>
      <p:sp>
        <p:nvSpPr>
          <p:cNvPr id="210" name="Line"/>
          <p:cNvSpPr/>
          <p:nvPr/>
        </p:nvSpPr>
        <p:spPr>
          <a:xfrm>
            <a:off x="16587581" y="8705649"/>
            <a:ext cx="1" cy="71667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1" name="Predefined prompt + Relevant Chunks + Query"/>
          <p:cNvSpPr txBox="1"/>
          <p:nvPr/>
        </p:nvSpPr>
        <p:spPr>
          <a:xfrm>
            <a:off x="16775259" y="8833303"/>
            <a:ext cx="666292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Predefined prompt + Relevant Chunks + Query  </a:t>
            </a:r>
          </a:p>
        </p:txBody>
      </p:sp>
      <p:pic>
        <p:nvPicPr>
          <p:cNvPr id="212" name="Screenshot 2023-06-09 at 10.51.48 am.png" descr="Screenshot 2023-06-09 at 10.51.4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6402" y="9656946"/>
            <a:ext cx="1222359" cy="1209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s (1).png" descr="images (1)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588" y="8552238"/>
            <a:ext cx="1342018" cy="231517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Line"/>
          <p:cNvSpPr/>
          <p:nvPr/>
        </p:nvSpPr>
        <p:spPr>
          <a:xfrm flipH="1" flipV="1">
            <a:off x="11964415" y="9826886"/>
            <a:ext cx="3771947" cy="39986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5" name="Gives a response"/>
          <p:cNvSpPr txBox="1"/>
          <p:nvPr/>
        </p:nvSpPr>
        <p:spPr>
          <a:xfrm>
            <a:off x="12862984" y="9479143"/>
            <a:ext cx="24682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Gives a response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Other use cases:"/>
          <p:cNvSpPr txBox="1">
            <a:spLocks noGrp="1"/>
          </p:cNvSpPr>
          <p:nvPr>
            <p:ph type="title"/>
          </p:nvPr>
        </p:nvSpPr>
        <p:spPr>
          <a:xfrm>
            <a:off x="1206500" y="405380"/>
            <a:ext cx="21971001" cy="1433164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O</a:t>
            </a:r>
            <a:r>
              <a:rPr dirty="0" err="1"/>
              <a:t>ther</a:t>
            </a:r>
            <a:r>
              <a:rPr dirty="0"/>
              <a:t> use case</a:t>
            </a:r>
            <a:r>
              <a:rPr lang="en-AU" dirty="0"/>
              <a:t>s</a:t>
            </a:r>
            <a:r>
              <a:rPr dirty="0"/>
              <a:t>:</a:t>
            </a:r>
          </a:p>
        </p:txBody>
      </p:sp>
      <p:sp>
        <p:nvSpPr>
          <p:cNvPr id="218" name="Facial Recogni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Facial Recognition</a:t>
            </a:r>
          </a:p>
        </p:txBody>
      </p:sp>
      <p:pic>
        <p:nvPicPr>
          <p:cNvPr id="219" name="Screenshot 2023-05-30 at 11.41.29 am.png" descr="Screenshot 2023-05-30 at 11.41.2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53" y="3568481"/>
            <a:ext cx="2962279" cy="31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shot 2023-05-30 at 11.42.20 am.png" descr="Screenshot 2023-05-30 at 11.42.20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34" y="8264171"/>
            <a:ext cx="3972108" cy="274131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mbeddings (FaceNet-style network)"/>
          <p:cNvSpPr/>
          <p:nvPr/>
        </p:nvSpPr>
        <p:spPr>
          <a:xfrm>
            <a:off x="8160062" y="4472531"/>
            <a:ext cx="3829745" cy="1584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Embeddings (FaceNet-style network)</a:t>
            </a:r>
          </a:p>
        </p:txBody>
      </p:sp>
      <p:sp>
        <p:nvSpPr>
          <p:cNvPr id="222" name="Line"/>
          <p:cNvSpPr/>
          <p:nvPr/>
        </p:nvSpPr>
        <p:spPr>
          <a:xfrm>
            <a:off x="7232862" y="5162270"/>
            <a:ext cx="12223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23" name="camilo_embedding_vector_database_flat_icon_666ae8e6-10bf-4be0-93c7-85d3670792ef.png" descr="camilo_embedding_vector_database_flat_icon_666ae8e6-10bf-4be0-93c7-85d3670792e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246" y="4093791"/>
            <a:ext cx="2190645" cy="219064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Vector Database"/>
          <p:cNvSpPr txBox="1"/>
          <p:nvPr/>
        </p:nvSpPr>
        <p:spPr>
          <a:xfrm>
            <a:off x="15904182" y="3227914"/>
            <a:ext cx="236677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 Database</a:t>
            </a:r>
          </a:p>
        </p:txBody>
      </p:sp>
      <p:sp>
        <p:nvSpPr>
          <p:cNvPr id="225" name="Line"/>
          <p:cNvSpPr/>
          <p:nvPr/>
        </p:nvSpPr>
        <p:spPr>
          <a:xfrm flipV="1">
            <a:off x="9240222" y="6165505"/>
            <a:ext cx="1211520" cy="183185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6" name="Query"/>
          <p:cNvSpPr txBox="1"/>
          <p:nvPr/>
        </p:nvSpPr>
        <p:spPr>
          <a:xfrm>
            <a:off x="10042171" y="6854250"/>
            <a:ext cx="932993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Query</a:t>
            </a:r>
          </a:p>
        </p:txBody>
      </p:sp>
      <p:sp>
        <p:nvSpPr>
          <p:cNvPr id="227" name="Line"/>
          <p:cNvSpPr/>
          <p:nvPr/>
        </p:nvSpPr>
        <p:spPr>
          <a:xfrm>
            <a:off x="13036833" y="5575078"/>
            <a:ext cx="2189920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8" name="Search by cosine similarity. Set a threshold &gt; 0.97"/>
          <p:cNvSpPr txBox="1"/>
          <p:nvPr/>
        </p:nvSpPr>
        <p:spPr>
          <a:xfrm>
            <a:off x="12017559" y="5787696"/>
            <a:ext cx="4228468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Search by cosine similarity. Set a threshold &gt; 0.97</a:t>
            </a:r>
          </a:p>
        </p:txBody>
      </p:sp>
      <p:sp>
        <p:nvSpPr>
          <p:cNvPr id="229" name="Insert (embeddings + reference)"/>
          <p:cNvSpPr txBox="1"/>
          <p:nvPr/>
        </p:nvSpPr>
        <p:spPr>
          <a:xfrm>
            <a:off x="11773301" y="3810610"/>
            <a:ext cx="44354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Insert (embeddings + reference)</a:t>
            </a:r>
          </a:p>
        </p:txBody>
      </p:sp>
      <p:sp>
        <p:nvSpPr>
          <p:cNvPr id="230" name="Line"/>
          <p:cNvSpPr/>
          <p:nvPr/>
        </p:nvSpPr>
        <p:spPr>
          <a:xfrm>
            <a:off x="13036471" y="4893046"/>
            <a:ext cx="21906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1" name="Line"/>
          <p:cNvSpPr/>
          <p:nvPr/>
        </p:nvSpPr>
        <p:spPr>
          <a:xfrm>
            <a:off x="17087568" y="6499663"/>
            <a:ext cx="1" cy="182479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2" name="Image created with Stable Diffusion + ControlNet: “a man with fashionable glasses”"/>
          <p:cNvSpPr txBox="1"/>
          <p:nvPr/>
        </p:nvSpPr>
        <p:spPr>
          <a:xfrm>
            <a:off x="6462674" y="12862358"/>
            <a:ext cx="114586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 created with Stable Diffusion + ControlNet: “a man with fashionable glasses”</a:t>
            </a:r>
          </a:p>
        </p:txBody>
      </p:sp>
      <p:sp>
        <p:nvSpPr>
          <p:cNvPr id="233" name="Text"/>
          <p:cNvSpPr txBox="1"/>
          <p:nvPr/>
        </p:nvSpPr>
        <p:spPr>
          <a:xfrm>
            <a:off x="16016015" y="8493350"/>
            <a:ext cx="12700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34" name="User1 face"/>
          <p:cNvSpPr txBox="1"/>
          <p:nvPr/>
        </p:nvSpPr>
        <p:spPr>
          <a:xfrm>
            <a:off x="2152324" y="4662364"/>
            <a:ext cx="158740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User1 face</a:t>
            </a:r>
          </a:p>
        </p:txBody>
      </p:sp>
      <p:sp>
        <p:nvSpPr>
          <p:cNvPr id="235" name="Any vectors with similarity above threshold?"/>
          <p:cNvSpPr/>
          <p:nvPr/>
        </p:nvSpPr>
        <p:spPr>
          <a:xfrm>
            <a:off x="15154377" y="8539682"/>
            <a:ext cx="4228468" cy="23393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Any vectors with similarity above threshold?</a:t>
            </a:r>
          </a:p>
        </p:txBody>
      </p:sp>
      <p:sp>
        <p:nvSpPr>
          <p:cNvPr id="236" name="Line"/>
          <p:cNvSpPr/>
          <p:nvPr/>
        </p:nvSpPr>
        <p:spPr>
          <a:xfrm flipH="1">
            <a:off x="12193918" y="9949090"/>
            <a:ext cx="2662704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7" name="Yes, one vector found with similarity = 0.98. It corresponds to User1"/>
          <p:cNvSpPr txBox="1"/>
          <p:nvPr/>
        </p:nvSpPr>
        <p:spPr>
          <a:xfrm>
            <a:off x="12341884" y="7940900"/>
            <a:ext cx="2366773" cy="193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Yes, one vector found with similarity = 0.98. It corresponds to User1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ther use cases:"/>
          <p:cNvSpPr txBox="1">
            <a:spLocks noGrp="1"/>
          </p:cNvSpPr>
          <p:nvPr>
            <p:ph type="title"/>
          </p:nvPr>
        </p:nvSpPr>
        <p:spPr>
          <a:xfrm>
            <a:off x="1206500" y="40538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Other use cases:</a:t>
            </a:r>
          </a:p>
        </p:txBody>
      </p:sp>
      <p:sp>
        <p:nvSpPr>
          <p:cNvPr id="240" name="Image Search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Image Search</a:t>
            </a:r>
          </a:p>
        </p:txBody>
      </p:sp>
      <p:sp>
        <p:nvSpPr>
          <p:cNvPr id="241" name="Embeddings (CLIP or ImageNet model)"/>
          <p:cNvSpPr/>
          <p:nvPr/>
        </p:nvSpPr>
        <p:spPr>
          <a:xfrm>
            <a:off x="7802281" y="4472531"/>
            <a:ext cx="4076810" cy="14331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Embeddings (CLIP or ImageNet model)</a:t>
            </a:r>
          </a:p>
        </p:txBody>
      </p:sp>
      <p:sp>
        <p:nvSpPr>
          <p:cNvPr id="242" name="Line"/>
          <p:cNvSpPr/>
          <p:nvPr/>
        </p:nvSpPr>
        <p:spPr>
          <a:xfrm>
            <a:off x="5944433" y="4893047"/>
            <a:ext cx="12223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43" name="camilo_embedding_vector_database_flat_icon_666ae8e6-10bf-4be0-93c7-85d3670792ef.png" descr="camilo_embedding_vector_database_flat_icon_666ae8e6-10bf-4be0-93c7-85d3670792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8310" y="4074560"/>
            <a:ext cx="2190644" cy="219064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Vector Database"/>
          <p:cNvSpPr txBox="1"/>
          <p:nvPr/>
        </p:nvSpPr>
        <p:spPr>
          <a:xfrm>
            <a:off x="19500244" y="3208683"/>
            <a:ext cx="236677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Vector Database</a:t>
            </a:r>
          </a:p>
        </p:txBody>
      </p:sp>
      <p:sp>
        <p:nvSpPr>
          <p:cNvPr id="245" name="Line"/>
          <p:cNvSpPr/>
          <p:nvPr/>
        </p:nvSpPr>
        <p:spPr>
          <a:xfrm flipV="1">
            <a:off x="9782304" y="6246820"/>
            <a:ext cx="1" cy="57523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6" name="Query"/>
          <p:cNvSpPr txBox="1"/>
          <p:nvPr/>
        </p:nvSpPr>
        <p:spPr>
          <a:xfrm>
            <a:off x="10162631" y="6303753"/>
            <a:ext cx="93299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Query</a:t>
            </a:r>
          </a:p>
        </p:txBody>
      </p:sp>
      <p:sp>
        <p:nvSpPr>
          <p:cNvPr id="247" name="Line"/>
          <p:cNvSpPr/>
          <p:nvPr/>
        </p:nvSpPr>
        <p:spPr>
          <a:xfrm>
            <a:off x="13036833" y="5575078"/>
            <a:ext cx="571032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8" name="Search by cosine similarity. threshold &gt; 0.98, top n=2"/>
          <p:cNvSpPr txBox="1"/>
          <p:nvPr/>
        </p:nvSpPr>
        <p:spPr>
          <a:xfrm>
            <a:off x="13965280" y="5787695"/>
            <a:ext cx="4228469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Search by cosine similarity. threshold &gt; 0.98, top n=2</a:t>
            </a:r>
          </a:p>
        </p:txBody>
      </p:sp>
      <p:sp>
        <p:nvSpPr>
          <p:cNvPr id="249" name="Insert (embeddings + reference)"/>
          <p:cNvSpPr txBox="1"/>
          <p:nvPr/>
        </p:nvSpPr>
        <p:spPr>
          <a:xfrm>
            <a:off x="13861789" y="4116747"/>
            <a:ext cx="44354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Insert (embeddings + reference)</a:t>
            </a:r>
          </a:p>
        </p:txBody>
      </p:sp>
      <p:sp>
        <p:nvSpPr>
          <p:cNvPr id="250" name="Line"/>
          <p:cNvSpPr/>
          <p:nvPr/>
        </p:nvSpPr>
        <p:spPr>
          <a:xfrm>
            <a:off x="13036470" y="4893047"/>
            <a:ext cx="571104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1" name="Line"/>
          <p:cNvSpPr/>
          <p:nvPr/>
        </p:nvSpPr>
        <p:spPr>
          <a:xfrm>
            <a:off x="20683632" y="6499663"/>
            <a:ext cx="1" cy="182479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All Images created with Midjourney"/>
          <p:cNvSpPr txBox="1"/>
          <p:nvPr/>
        </p:nvSpPr>
        <p:spPr>
          <a:xfrm>
            <a:off x="7958630" y="13100284"/>
            <a:ext cx="488990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All Images created with Midjourney</a:t>
            </a:r>
          </a:p>
        </p:txBody>
      </p:sp>
      <p:sp>
        <p:nvSpPr>
          <p:cNvPr id="253" name="Text"/>
          <p:cNvSpPr txBox="1"/>
          <p:nvPr/>
        </p:nvSpPr>
        <p:spPr>
          <a:xfrm>
            <a:off x="16016014" y="8493349"/>
            <a:ext cx="127001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54" name="Any vectors with similarity above threshold?"/>
          <p:cNvSpPr/>
          <p:nvPr/>
        </p:nvSpPr>
        <p:spPr>
          <a:xfrm>
            <a:off x="18569398" y="8558912"/>
            <a:ext cx="4228468" cy="233939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Any vectors with similarity above threshold?</a:t>
            </a:r>
          </a:p>
        </p:txBody>
      </p:sp>
      <p:sp>
        <p:nvSpPr>
          <p:cNvPr id="255" name="Line"/>
          <p:cNvSpPr/>
          <p:nvPr/>
        </p:nvSpPr>
        <p:spPr>
          <a:xfrm flipH="1" flipV="1">
            <a:off x="11385874" y="10402831"/>
            <a:ext cx="6732045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" name="Top n images with cosine similarity &gt; 0.98."/>
          <p:cNvSpPr txBox="1"/>
          <p:nvPr/>
        </p:nvSpPr>
        <p:spPr>
          <a:xfrm>
            <a:off x="14069226" y="9022474"/>
            <a:ext cx="2366773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Top n images with cosine similarity &gt; 0.98.</a:t>
            </a:r>
          </a:p>
        </p:txBody>
      </p:sp>
      <p:pic>
        <p:nvPicPr>
          <p:cNvPr id="257" name="Screenshot 2023-06-09 at 11.52.03 am.png" descr="Screenshot 2023-06-09 at 11.52.03 am.png"/>
          <p:cNvPicPr>
            <a:picLocks noChangeAspect="1"/>
          </p:cNvPicPr>
          <p:nvPr/>
        </p:nvPicPr>
        <p:blipFill>
          <a:blip r:embed="rId3"/>
          <a:srcRect r="49572" b="49381"/>
          <a:stretch>
            <a:fillRect/>
          </a:stretch>
        </p:blipFill>
        <p:spPr>
          <a:xfrm>
            <a:off x="9027489" y="6926514"/>
            <a:ext cx="1626453" cy="1652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creenshot 2023-06-09 at 11.52.03 am.png" descr="Screenshot 2023-06-09 at 11.52.03 am.png"/>
          <p:cNvPicPr>
            <a:picLocks noChangeAspect="1"/>
          </p:cNvPicPr>
          <p:nvPr/>
        </p:nvPicPr>
        <p:blipFill>
          <a:blip r:embed="rId3"/>
          <a:srcRect t="50956" r="49366"/>
          <a:stretch>
            <a:fillRect/>
          </a:stretch>
        </p:blipFill>
        <p:spPr>
          <a:xfrm>
            <a:off x="12180345" y="10585222"/>
            <a:ext cx="2238358" cy="2193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creenshot 2023-06-09 at 11.52.03 am.png" descr="Screenshot 2023-06-09 at 11.52.03 am.png"/>
          <p:cNvPicPr>
            <a:picLocks noChangeAspect="1"/>
          </p:cNvPicPr>
          <p:nvPr/>
        </p:nvPicPr>
        <p:blipFill>
          <a:blip r:embed="rId3"/>
          <a:srcRect l="50118" b="49037"/>
          <a:stretch>
            <a:fillRect/>
          </a:stretch>
        </p:blipFill>
        <p:spPr>
          <a:xfrm>
            <a:off x="15433013" y="10585222"/>
            <a:ext cx="2122193" cy="219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creenshot 2023-06-09 at 11.57.23 am.png" descr="Screenshot 2023-06-09 at 11.57.2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35" y="6499663"/>
            <a:ext cx="1734591" cy="1824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creenshot 2023-06-09 at 11.52.03 am.png" descr="Screenshot 2023-06-09 at 11.52.03 am.png"/>
          <p:cNvPicPr>
            <a:picLocks noChangeAspect="1"/>
          </p:cNvPicPr>
          <p:nvPr/>
        </p:nvPicPr>
        <p:blipFill>
          <a:blip r:embed="rId3"/>
          <a:srcRect t="50956" r="49366"/>
          <a:stretch>
            <a:fillRect/>
          </a:stretch>
        </p:blipFill>
        <p:spPr>
          <a:xfrm>
            <a:off x="1146063" y="4203027"/>
            <a:ext cx="1850320" cy="1813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3-06-09 at 11.52.03 am.png" descr="Screenshot 2023-06-09 at 11.52.03 am.png"/>
          <p:cNvPicPr>
            <a:picLocks noChangeAspect="1"/>
          </p:cNvPicPr>
          <p:nvPr/>
        </p:nvPicPr>
        <p:blipFill>
          <a:blip r:embed="rId3"/>
          <a:srcRect l="50118" b="49037"/>
          <a:stretch>
            <a:fillRect/>
          </a:stretch>
        </p:blipFill>
        <p:spPr>
          <a:xfrm>
            <a:off x="1838893" y="3588160"/>
            <a:ext cx="1850088" cy="1912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3-06-09 at 11.59.35 am.png" descr="Screenshot 2023-06-09 at 11.59.35 am.png"/>
          <p:cNvPicPr>
            <a:picLocks noChangeAspect="1"/>
          </p:cNvPicPr>
          <p:nvPr/>
        </p:nvPicPr>
        <p:blipFill>
          <a:blip r:embed="rId5"/>
          <a:srcRect t="18182" r="7346"/>
          <a:stretch>
            <a:fillRect/>
          </a:stretch>
        </p:blipFill>
        <p:spPr>
          <a:xfrm>
            <a:off x="1656506" y="6159466"/>
            <a:ext cx="1626215" cy="1703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shot 2023-06-09 at 12.00.36 pm.png" descr="Screenshot 2023-06-09 at 12.00.3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122" y="5345278"/>
            <a:ext cx="2070101" cy="208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shot 2023-06-09 at 12.00.30 pm.png" descr="Screenshot 2023-06-09 at 12.00.30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316" y="6747561"/>
            <a:ext cx="1856257" cy="170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s (1).png" descr="images (1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9291" y="10417630"/>
            <a:ext cx="1466027" cy="252910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Line"/>
          <p:cNvSpPr/>
          <p:nvPr/>
        </p:nvSpPr>
        <p:spPr>
          <a:xfrm flipV="1">
            <a:off x="9820404" y="9239316"/>
            <a:ext cx="1" cy="93478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68" name="“Find similar images to this one”"/>
          <p:cNvSpPr txBox="1"/>
          <p:nvPr/>
        </p:nvSpPr>
        <p:spPr>
          <a:xfrm>
            <a:off x="7823962" y="8677499"/>
            <a:ext cx="451805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“Find similar images to this one”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477</Words>
  <Application>Microsoft Macintosh PowerPoint</Application>
  <PresentationFormat>Custom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Helvetica Neue</vt:lpstr>
      <vt:lpstr>Helvetica Neue Medium</vt:lpstr>
      <vt:lpstr>30_BasicColor</vt:lpstr>
      <vt:lpstr>VectorDB and LLM</vt:lpstr>
      <vt:lpstr>What’s a Vector Database?</vt:lpstr>
      <vt:lpstr>VectorDBs and Search Engines</vt:lpstr>
      <vt:lpstr>How do VectorDBs work?</vt:lpstr>
      <vt:lpstr>Vectors in Language Models</vt:lpstr>
      <vt:lpstr>Similarity Metrics</vt:lpstr>
      <vt:lpstr>Use Case: Document(s) Querying</vt:lpstr>
      <vt:lpstr>Other use cases:</vt:lpstr>
      <vt:lpstr>Other use cases: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VectorDB and LLM</dc:title>
  <cp:lastModifiedBy>capcarde@gmail.com</cp:lastModifiedBy>
  <cp:revision>3</cp:revision>
  <dcterms:modified xsi:type="dcterms:W3CDTF">2023-06-09T04:20:01Z</dcterms:modified>
</cp:coreProperties>
</file>